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1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3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81" autoAdjust="0"/>
  </p:normalViewPr>
  <p:slideViewPr>
    <p:cSldViewPr>
      <p:cViewPr>
        <p:scale>
          <a:sx n="93" d="100"/>
          <a:sy n="93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9891-E9C2-4C6F-BB8B-13AEB28C98B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A348E-175C-4904-8C20-905C51A63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technician can use service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manuals to determine problems associated with a particular car model and make.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Manufacturer’s manual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Covers that specific vehicle produced by a manufacturer during a given model year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Specialized manual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Covers specific areas or sections of a vehicle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usually come in several volumes, each covering one section or system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repair manual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similar to manufacturer’s manuals but with less detail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specific problems</a:t>
            </a:r>
            <a:r>
              <a:rPr lang="en-US" baseline="0" dirty="0" smtClean="0"/>
              <a:t> and solutions for a particular vehicle, the technician must turn to the VIN number of the car. </a:t>
            </a:r>
          </a:p>
          <a:p>
            <a:r>
              <a:rPr lang="en-US" baseline="0" dirty="0" smtClean="0"/>
              <a:t>Each car has a specific VIN number </a:t>
            </a:r>
          </a:p>
          <a:p>
            <a:r>
              <a:rPr lang="en-US" dirty="0" smtClean="0"/>
              <a:t>Use this number to access and interpret information for repairs and modifications made to that specific vehicle </a:t>
            </a:r>
          </a:p>
          <a:p>
            <a:r>
              <a:rPr lang="en-US" dirty="0" smtClean="0"/>
              <a:t>Use the VIN to look up specific parts for that vehicle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writing concern, never assume what the problem is, that is the technicians job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information that is received from the customer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customers concern or another word is complaint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you need customer concern?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customer that you are listening and care about getting their vehicle fixed correctly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communicates to the technician where to begin to look for the problem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increase the chance of the vehicle getting fixed the first 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where the technician takes over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where you take the customer’s concern or complaint and determine if it is valid and what it will take to remove the concern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determining the cause and working up a price for the repair the service manager will usually contact the customer for authorization to make the repairs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7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technicians job to make the repairs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technician will also follow up with the customer to ensure that the repairs have been fixed and that the customer’s concern has also been fixed.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might include a test drive over the same roads the customer used to demonstrate the complaint or connecting the scanner and confirming the repair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you a better technicians and reduces comebacks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form used by technicians to record information about a vehicle that is being serviced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 order is a starting point for the technician when servicing and repairing the vehicle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should include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 and vehicle information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 of complaint and the technician’s diagnosis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Name/description/price of needed part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Hourly/total charges for labor and outside work, sales, tax and total cost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used as the invoice for the customer as well as the price estimator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customer must sign the work order authorizing the shop to repair the vehicle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8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 technician calculates the total charges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price which usually includes a markup price of 30%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part is originally $25, they will charge $25 x 1.30 = $32.50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can either be calculated by that shop’s labor rate times the flat-rate time as given in the flat-rate manual or they can multiply the labor rate by the actual time it took them to complete the repairs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used to keep the customer’s property clean or as it was brought in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Fender covers are placed over fenders, upper grille, or other body sections to prevent vehicle damage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protect the paint or finish from nicks, scratches, and grease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fender cover whenever the hood is opened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Seat covers are placed over seats to protect them from dirt, oil and grease that might be on your work clothes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covers should be used while driving the vehicle or while working in the passenger compartment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steering wheel covers for when the car needs to be driven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mats whenever the car door is opened (interior work) and covering everything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latex cloves for interior work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Gloves, mats and covers are used so no dirt and grease gets on the car</a:t>
            </a:r>
          </a:p>
          <a:p>
            <a:r>
              <a:rPr lang="en-US" dirty="0" smtClean="0"/>
              <a:t>Adjust the seat back to the customers position</a:t>
            </a:r>
          </a:p>
          <a:p>
            <a:r>
              <a:rPr lang="en-US" dirty="0" smtClean="0"/>
              <a:t>Ensure the audio/electronics/air/heat have been adjusted back to the where the customer had it or off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A348E-175C-4904-8C20-905C51A639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459025"/>
            <a:ext cx="1002794" cy="405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2AF795-8832-4BF1-A816-ABBE01C8C62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5A3B12-690F-4C2E-894F-CF546B3695E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38" y="6452614"/>
            <a:ext cx="1002794" cy="405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Vehicle Service Information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Maintenance and Light Repair </a:t>
            </a:r>
            <a:endParaRPr lang="en-US" dirty="0"/>
          </a:p>
        </p:txBody>
      </p:sp>
      <p:pic>
        <p:nvPicPr>
          <p:cNvPr id="4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9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Work/Repair Order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3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form used by technicians to record information about a vehicle that is being serviced </a:t>
            </a:r>
          </a:p>
          <a:p>
            <a:pPr lvl="1"/>
            <a:r>
              <a:rPr lang="en-US" dirty="0" smtClean="0"/>
              <a:t>Contains owner and vehicle information</a:t>
            </a:r>
          </a:p>
          <a:p>
            <a:pPr lvl="1"/>
            <a:r>
              <a:rPr lang="en-US" dirty="0" smtClean="0"/>
              <a:t>Description of compliant</a:t>
            </a:r>
          </a:p>
          <a:p>
            <a:pPr lvl="1"/>
            <a:r>
              <a:rPr lang="en-US" dirty="0" smtClean="0"/>
              <a:t>Technician's diagnosis </a:t>
            </a:r>
          </a:p>
          <a:p>
            <a:pPr lvl="1"/>
            <a:r>
              <a:rPr lang="en-US" dirty="0" smtClean="0"/>
              <a:t>Name/description/price of parts needed </a:t>
            </a:r>
          </a:p>
          <a:p>
            <a:pPr lvl="1"/>
            <a:r>
              <a:rPr lang="en-US" dirty="0" smtClean="0"/>
              <a:t>Hourly/ total charges </a:t>
            </a:r>
          </a:p>
          <a:p>
            <a:r>
              <a:rPr lang="en-US" dirty="0" smtClean="0"/>
              <a:t>Also used as a price indicator and invoice </a:t>
            </a:r>
            <a:endParaRPr lang="en-US" dirty="0"/>
          </a:p>
        </p:txBody>
      </p:sp>
      <p:pic>
        <p:nvPicPr>
          <p:cNvPr id="4" name="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9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Charges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Price (30% upcharge)</a:t>
            </a:r>
          </a:p>
          <a:p>
            <a:pPr lvl="1"/>
            <a:r>
              <a:rPr lang="en-US" dirty="0" smtClean="0"/>
              <a:t>Part is originally $25</a:t>
            </a:r>
          </a:p>
          <a:p>
            <a:pPr lvl="1"/>
            <a:r>
              <a:rPr lang="en-US" dirty="0" smtClean="0"/>
              <a:t>Upcharge = $25 x 1.30 = $32.50 </a:t>
            </a:r>
          </a:p>
          <a:p>
            <a:r>
              <a:rPr lang="en-US" dirty="0" smtClean="0"/>
              <a:t>Tax</a:t>
            </a:r>
          </a:p>
          <a:p>
            <a:r>
              <a:rPr lang="en-US" dirty="0" smtClean="0"/>
              <a:t>Supplies</a:t>
            </a:r>
          </a:p>
          <a:p>
            <a:r>
              <a:rPr lang="en-US" dirty="0" smtClean="0"/>
              <a:t>Fees</a:t>
            </a:r>
          </a:p>
          <a:p>
            <a:r>
              <a:rPr lang="en-US" dirty="0" smtClean="0"/>
              <a:t>Labor </a:t>
            </a:r>
            <a:endParaRPr lang="en-US" dirty="0"/>
          </a:p>
        </p:txBody>
      </p:sp>
      <p:pic>
        <p:nvPicPr>
          <p:cNvPr id="4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9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6742"/>
            <a:ext cx="5791200" cy="5444516"/>
          </a:xfrm>
          <a:prstGeom prst="rect">
            <a:avLst/>
          </a:prstGeom>
        </p:spPr>
      </p:pic>
      <p:pic>
        <p:nvPicPr>
          <p:cNvPr id="3" name="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30" y="6151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Fender Covers and 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179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Covers and 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Fender Covers</a:t>
            </a:r>
          </a:p>
          <a:p>
            <a:pPr lvl="1"/>
            <a:r>
              <a:rPr lang="en-US" dirty="0" smtClean="0"/>
              <a:t>Placed over fenders, upper grille, or other body sections to prevent vehicle damage </a:t>
            </a:r>
          </a:p>
          <a:p>
            <a:r>
              <a:rPr lang="en-US" dirty="0" smtClean="0"/>
              <a:t>Seat Covers</a:t>
            </a:r>
          </a:p>
          <a:p>
            <a:pPr lvl="1"/>
            <a:r>
              <a:rPr lang="en-US" dirty="0" smtClean="0"/>
              <a:t>Placed over seats to protect them from dirt, oil and grease </a:t>
            </a:r>
          </a:p>
          <a:p>
            <a:r>
              <a:rPr lang="en-US" dirty="0" smtClean="0"/>
              <a:t>Steering Wheel Covers </a:t>
            </a:r>
          </a:p>
          <a:p>
            <a:r>
              <a:rPr lang="en-US" dirty="0" smtClean="0"/>
              <a:t>Floor Mats</a:t>
            </a:r>
          </a:p>
          <a:p>
            <a:r>
              <a:rPr lang="en-US" dirty="0" smtClean="0"/>
              <a:t>Latex Gloves </a:t>
            </a:r>
            <a:endParaRPr lang="en-US" dirty="0"/>
          </a:p>
        </p:txBody>
      </p:sp>
      <p:pic>
        <p:nvPicPr>
          <p:cNvPr id="4" name="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18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14425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2670"/>
            <a:ext cx="33432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Preparation for Return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to Return to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Gloves, mats and covers are used so no dirt and grease gets on the car</a:t>
            </a:r>
          </a:p>
          <a:p>
            <a:r>
              <a:rPr lang="en-US" dirty="0" smtClean="0"/>
              <a:t>Adjust the seat back to the customers position</a:t>
            </a:r>
          </a:p>
          <a:p>
            <a:r>
              <a:rPr lang="en-US" dirty="0" smtClean="0"/>
              <a:t>Ensure the audio/electronics/air/heat have been adjusted back to the where the customer had it or off </a:t>
            </a:r>
            <a:endParaRPr lang="en-US" dirty="0"/>
          </a:p>
        </p:txBody>
      </p:sp>
      <p:pic>
        <p:nvPicPr>
          <p:cNvPr id="4" name="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Service History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9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Manuals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Manufacturer’s manual</a:t>
            </a:r>
          </a:p>
          <a:p>
            <a:r>
              <a:rPr lang="en-US" dirty="0" smtClean="0"/>
              <a:t>Specialized manual</a:t>
            </a:r>
          </a:p>
          <a:p>
            <a:r>
              <a:rPr lang="en-US" dirty="0" smtClean="0"/>
              <a:t>General Repair manual </a:t>
            </a:r>
            <a:endParaRPr lang="en-US" dirty="0"/>
          </a:p>
        </p:txBody>
      </p:sp>
      <p:pic>
        <p:nvPicPr>
          <p:cNvPr id="4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3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car has a unique vehicle identification number (VIN) </a:t>
            </a:r>
          </a:p>
          <a:p>
            <a:r>
              <a:rPr lang="en-US" dirty="0" smtClean="0"/>
              <a:t>Use this number to access and interpret information for repairs and modifications made to that specific vehicle </a:t>
            </a:r>
          </a:p>
          <a:p>
            <a:r>
              <a:rPr lang="en-US" dirty="0" smtClean="0"/>
              <a:t>Use the VIN to look up specific parts for that vehicle </a:t>
            </a:r>
            <a:endParaRPr lang="en-US" dirty="0"/>
          </a:p>
        </p:txBody>
      </p:sp>
      <p:pic>
        <p:nvPicPr>
          <p:cNvPr id="4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1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71093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1T2BN38K5CR066405</a:t>
            </a:r>
            <a:endParaRPr lang="en-US" sz="5400" dirty="0"/>
          </a:p>
        </p:txBody>
      </p:sp>
      <p:cxnSp>
        <p:nvCxnSpPr>
          <p:cNvPr id="45" name="Elbow Connector 44"/>
          <p:cNvCxnSpPr/>
          <p:nvPr/>
        </p:nvCxnSpPr>
        <p:spPr>
          <a:xfrm rot="10800000" flipV="1">
            <a:off x="990600" y="1034534"/>
            <a:ext cx="3048000" cy="1828800"/>
          </a:xfrm>
          <a:prstGeom prst="bentConnector3">
            <a:avLst>
              <a:gd name="adj1" fmla="val 1002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1371600" y="1263134"/>
            <a:ext cx="2667000" cy="1600200"/>
          </a:xfrm>
          <a:prstGeom prst="bentConnector3">
            <a:avLst>
              <a:gd name="adj1" fmla="val 1006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 flipV="1">
            <a:off x="1676400" y="1491733"/>
            <a:ext cx="2362200" cy="1371601"/>
          </a:xfrm>
          <a:prstGeom prst="bentConnector3">
            <a:avLst>
              <a:gd name="adj1" fmla="val 999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2133600" y="1720333"/>
            <a:ext cx="1905000" cy="1143001"/>
          </a:xfrm>
          <a:prstGeom prst="bentConnector3">
            <a:avLst>
              <a:gd name="adj1" fmla="val 101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0800000" flipV="1">
            <a:off x="2514600" y="1948933"/>
            <a:ext cx="1524003" cy="914402"/>
          </a:xfrm>
          <a:prstGeom prst="bentConnector3">
            <a:avLst>
              <a:gd name="adj1" fmla="val 995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>
            <a:off x="2971800" y="3505200"/>
            <a:ext cx="3390901" cy="2353270"/>
          </a:xfrm>
          <a:prstGeom prst="bentConnector3">
            <a:avLst>
              <a:gd name="adj1" fmla="val -4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>
            <a:off x="3429000" y="3572469"/>
            <a:ext cx="2933701" cy="1981201"/>
          </a:xfrm>
          <a:prstGeom prst="bentConnector3">
            <a:avLst>
              <a:gd name="adj1" fmla="val -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>
            <a:off x="3810000" y="3572470"/>
            <a:ext cx="2552701" cy="1732668"/>
          </a:xfrm>
          <a:prstGeom prst="bentConnector3">
            <a:avLst>
              <a:gd name="adj1" fmla="val 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>
            <a:off x="4191000" y="3572469"/>
            <a:ext cx="2171701" cy="1524001"/>
          </a:xfrm>
          <a:prstGeom prst="bentConnector3">
            <a:avLst>
              <a:gd name="adj1" fmla="val 5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3" idx="2"/>
          </p:cNvCxnSpPr>
          <p:nvPr/>
        </p:nvCxnSpPr>
        <p:spPr>
          <a:xfrm rot="16200000" flipH="1">
            <a:off x="4869597" y="3374766"/>
            <a:ext cx="1233606" cy="17526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397795" y="2710934"/>
            <a:ext cx="0" cy="15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397795" y="2710934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455195" y="2710934"/>
            <a:ext cx="0" cy="15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312195" y="255853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068726" y="8821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038600" y="14917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Type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038601" y="1764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666267" y="21775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Number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343207" y="448687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333461" y="465093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Year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343207" y="512054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352954" y="536900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Restraint Type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52954" y="567380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Series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038600" y="1078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Manufacturer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038600" y="127480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 Type</a:t>
            </a:r>
            <a:endParaRPr lang="en-US" dirty="0"/>
          </a:p>
        </p:txBody>
      </p:sp>
      <p:cxnSp>
        <p:nvCxnSpPr>
          <p:cNvPr id="106" name="Elbow Connector 105"/>
          <p:cNvCxnSpPr/>
          <p:nvPr/>
        </p:nvCxnSpPr>
        <p:spPr>
          <a:xfrm>
            <a:off x="5086352" y="3634265"/>
            <a:ext cx="1247108" cy="1048939"/>
          </a:xfrm>
          <a:prstGeom prst="bentConnector3">
            <a:avLst>
              <a:gd name="adj1" fmla="val 5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324600" y="486787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Digit</a:t>
            </a:r>
            <a:endParaRPr lang="en-US" dirty="0"/>
          </a:p>
        </p:txBody>
      </p:sp>
      <p:pic>
        <p:nvPicPr>
          <p:cNvPr id="2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39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C’s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Concern, Cause, Correction </a:t>
            </a:r>
            <a:endParaRPr lang="en-US" dirty="0"/>
          </a:p>
        </p:txBody>
      </p:sp>
      <p:pic>
        <p:nvPicPr>
          <p:cNvPr id="4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customer’s complaint about the problems with their car</a:t>
            </a:r>
          </a:p>
          <a:p>
            <a:r>
              <a:rPr lang="en-US" dirty="0" smtClean="0"/>
              <a:t>The information received from the customer </a:t>
            </a:r>
          </a:p>
          <a:p>
            <a:r>
              <a:rPr lang="en-US" dirty="0" smtClean="0"/>
              <a:t>Why listen to the customer?</a:t>
            </a:r>
          </a:p>
          <a:p>
            <a:pPr lvl="1"/>
            <a:r>
              <a:rPr lang="en-US" dirty="0" smtClean="0"/>
              <a:t>Shows the customers that you care about getting their vehicle fixed correctly</a:t>
            </a:r>
          </a:p>
          <a:p>
            <a:pPr lvl="1"/>
            <a:r>
              <a:rPr lang="en-US" dirty="0" smtClean="0"/>
              <a:t>It communicates to the technician where to begin looking for the problem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Credit to Keith E. Cornell - Effingham College and Career Academy</a:t>
            </a:r>
            <a:endParaRPr lang="en-US" dirty="0"/>
          </a:p>
        </p:txBody>
      </p:sp>
      <p:pic>
        <p:nvPicPr>
          <p:cNvPr id="5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Technician takes over</a:t>
            </a:r>
          </a:p>
          <a:p>
            <a:r>
              <a:rPr lang="en-US" dirty="0" smtClean="0"/>
              <a:t>Determine if the customer’s complaint is valid</a:t>
            </a:r>
          </a:p>
          <a:p>
            <a:r>
              <a:rPr lang="en-US" dirty="0" smtClean="0"/>
              <a:t>If the customer’s complaint is valid then what needs to be done to fix it </a:t>
            </a:r>
          </a:p>
          <a:p>
            <a:r>
              <a:rPr lang="en-US" dirty="0" smtClean="0"/>
              <a:t>After cause is determined and price is calculated, the manager will call the customer for authorization of repairs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Credit to Keith E. Cornell - Effingham College and Career Academy</a:t>
            </a:r>
            <a:endParaRPr lang="en-US" dirty="0"/>
          </a:p>
        </p:txBody>
      </p:sp>
      <p:pic>
        <p:nvPicPr>
          <p:cNvPr id="5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Technician makes the repairs </a:t>
            </a:r>
          </a:p>
          <a:p>
            <a:r>
              <a:rPr lang="en-US" dirty="0" smtClean="0"/>
              <a:t>Technician will also follow up with the customer to ensure that problems is fixed</a:t>
            </a:r>
          </a:p>
          <a:p>
            <a:pPr lvl="1"/>
            <a:r>
              <a:rPr lang="en-US" dirty="0" smtClean="0"/>
              <a:t>Test drive, scanners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Credit to Keith E. Cornell - Effingham College and Career Academy</a:t>
            </a:r>
            <a:endParaRPr lang="en-US" dirty="0"/>
          </a:p>
        </p:txBody>
      </p:sp>
      <p:pic>
        <p:nvPicPr>
          <p:cNvPr id="5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9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141</TotalTime>
  <Words>1085</Words>
  <Application>Microsoft Office PowerPoint</Application>
  <PresentationFormat>On-screen Show (4:3)</PresentationFormat>
  <Paragraphs>139</Paragraphs>
  <Slides>18</Slides>
  <Notes>9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Vehicle Service Information </vt:lpstr>
      <vt:lpstr>Vehicle Service History </vt:lpstr>
      <vt:lpstr>Service Manuals </vt:lpstr>
      <vt:lpstr>VIN</vt:lpstr>
      <vt:lpstr>PowerPoint Presentation</vt:lpstr>
      <vt:lpstr>Three C’s </vt:lpstr>
      <vt:lpstr>Concern </vt:lpstr>
      <vt:lpstr>Cause </vt:lpstr>
      <vt:lpstr>Correction</vt:lpstr>
      <vt:lpstr>Work/Repair Order </vt:lpstr>
      <vt:lpstr>Work Order </vt:lpstr>
      <vt:lpstr>Total Charges </vt:lpstr>
      <vt:lpstr>PowerPoint Presentation</vt:lpstr>
      <vt:lpstr>Fender Covers and Mats</vt:lpstr>
      <vt:lpstr>Covers and Mats</vt:lpstr>
      <vt:lpstr>PowerPoint Presentation</vt:lpstr>
      <vt:lpstr>Vehicle Preparation for Return</vt:lpstr>
      <vt:lpstr>Preparation to Return to Customer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Service Information</dc:title>
  <dc:creator>LenovoOwner</dc:creator>
  <cp:lastModifiedBy>Clapper, Michael</cp:lastModifiedBy>
  <cp:revision>20</cp:revision>
  <dcterms:created xsi:type="dcterms:W3CDTF">2015-05-18T16:55:50Z</dcterms:created>
  <dcterms:modified xsi:type="dcterms:W3CDTF">2015-11-13T12:41:22Z</dcterms:modified>
</cp:coreProperties>
</file>